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73" r:id="rId8"/>
    <p:sldId id="264" r:id="rId9"/>
    <p:sldId id="265" r:id="rId10"/>
    <p:sldId id="266" r:id="rId11"/>
    <p:sldId id="267" r:id="rId12"/>
    <p:sldId id="268" r:id="rId13"/>
    <p:sldId id="270" r:id="rId14"/>
    <p:sldId id="271" r:id="rId15"/>
  </p:sldIdLst>
  <p:sldSz cx="12192000" cy="6858000"/>
  <p:notesSz cx="6858000" cy="9144000"/>
  <p:embeddedFontLst>
    <p:embeddedFont>
      <p:font typeface="Tmon몬소리OTF Black" panose="02000A03000000000000" pitchFamily="50" charset="-127"/>
      <p:bold r:id="rId16"/>
    </p:embeddedFont>
    <p:embeddedFont>
      <p:font typeface="나눔스퀘어OTF" panose="020B0600000101010101" pitchFamily="34" charset="-127"/>
      <p:regular r:id="rId17"/>
    </p:embeddedFont>
    <p:embeddedFont>
      <p:font typeface="나눔스퀘어OTF Bold" panose="020B0600000101010101" pitchFamily="34" charset="-127"/>
      <p:bold r:id="rId18"/>
    </p:embeddedFont>
    <p:embeddedFont>
      <p:font typeface="나눔스퀘어OTF ExtraBold" panose="020B0600000101010101" pitchFamily="34" charset="-127"/>
      <p:bold r:id="rId19"/>
    </p:embeddedFont>
    <p:embeddedFont>
      <p:font typeface="애터미 Bold" panose="020B0803000000000000" pitchFamily="50" charset="-127"/>
      <p:bold r:id="rId20"/>
    </p:embeddedFont>
    <p:embeddedFont>
      <p:font typeface="애터미 Medium" panose="020B0603000000000000" pitchFamily="50" charset="-127"/>
      <p:regular r:id="rId21"/>
    </p:embeddedFont>
    <p:embeddedFont>
      <p:font typeface="에스코어 드림 4 Regular" panose="020B0503030302020204" pitchFamily="34" charset="-127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양승주" initials="양" lastIdx="1" clrIdx="0">
    <p:extLst>
      <p:ext uri="{19B8F6BF-5375-455C-9EA6-DF929625EA0E}">
        <p15:presenceInfo xmlns:p15="http://schemas.microsoft.com/office/powerpoint/2012/main" userId="S::hwahubi@sju.ac.kr::6229bf22-2441-46e0-b0dd-36f1dab46ed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D3D1D0"/>
    <a:srgbClr val="B7B7B7"/>
    <a:srgbClr val="A6A6A6"/>
    <a:srgbClr val="161515"/>
    <a:srgbClr val="D8D7D6"/>
    <a:srgbClr val="E5E4E3"/>
    <a:srgbClr val="848484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59" autoAdjust="0"/>
    <p:restoredTop sz="94660"/>
  </p:normalViewPr>
  <p:slideViewPr>
    <p:cSldViewPr snapToGrid="0">
      <p:cViewPr>
        <p:scale>
          <a:sx n="75" d="100"/>
          <a:sy n="75" d="100"/>
        </p:scale>
        <p:origin x="2184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AD3CFB-D075-4335-87E7-55AF8594C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810ADE-307A-472C-8EBF-290EE24414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077A61-C915-4A8E-8C72-134A822E2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9EE1DC-4E5C-48C0-A7CF-CB99EE6E9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15783B-78C1-4372-AC8C-08E2F5AFA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31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3511D-7150-4B9D-A99C-1C14373AD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C82DAC-920B-49A8-BC03-BFEE46637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66340B-8E5D-47D5-B4AA-B375EF438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BA5526-A7EE-4CF9-ADF2-8E18D7EA4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CF3AAF-027C-43E2-AEF6-264816685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5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09EFC60-2C81-45E2-9E99-A4A7F668BB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AE90FC-D8F1-445C-B3A0-46F2C9266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F03DBA-A100-485D-AE64-D7D7179FB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A3983F-6F62-4E10-B9A3-0986C7C6B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B57F10-8794-4E95-B609-B82E27A02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A90EE-22F1-473D-9AD4-14986748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95EFD7-1205-45B5-B6D7-091DA5AA6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6BC2C1-4C7E-41C4-B1A5-1E3E50B2F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A86B49-6B12-48D1-92DA-63EA347B8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1844D1-4E59-4517-85FF-E832D64AF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86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E7526-CAAC-4928-B6B3-E94D8EF46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DDD2B1-63AB-45B0-8DE8-FAAD4C601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F5834A-5E4F-41DC-8AD4-8D8458983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4AC63F-9E89-4705-B762-0EC82AD8F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4800D4-7A90-4B96-86FA-50448069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141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62F14-C6C1-4DF6-841B-9DBECEAD6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C0B0FC-D171-4D52-B85D-CFE747DDE7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C8BF11-C653-4624-8A20-C1503A0A4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BE6752-8216-40E9-B797-A97020AD4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81C336-CC2F-44B6-84A0-8C65A55CD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67B0A2-6481-4C0C-B2B3-825F16E7D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93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C0DAF-8897-4723-905D-37E1AADAD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10AA2C-657D-4E6E-ABF6-88DB19391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5AD36C-63C5-4F7B-A338-3FC632219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6EBEEC3-0B05-48F2-BF79-CE4C0CC4D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2920336-872A-4E5D-8A41-17E3AD389F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BE52AFD-B6B2-499E-BF81-E185C15CA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1EC9C3-16B6-4E06-BAEB-F0E0F970B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881C8B-8CC0-4E6A-8183-D0E2FE28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46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602B63-FFA0-484B-ABA2-2BF550081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F180D0-D84A-4B5D-970F-C4BBE70AF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88A6F6-9493-4531-8E12-80DC47A4A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715ADA-313B-4DFD-A103-C012E8F6D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98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DC75D7-5AD1-4775-B284-C9BD402EA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7CEDA4B-AAA5-4327-8CAC-661F2CB46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E17DCC-8D86-4BC6-9B63-6210908C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87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9F7A4-29D7-4511-9758-5672330C5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0113A0-572D-42A0-A982-8896ECB21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29867E-B5F1-4C95-8265-8052071F5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1E078A-D5C8-402B-8822-04F0E1DFF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DF391A-9BDE-4F98-A737-D4285BCA6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DB00D9-F1AB-4674-90D3-CC1EC0F2F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15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8597FF-41AE-4895-AD8B-76AE4749B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B75374-0181-4BEC-AD63-265F022BB8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823573-C159-4DD4-BCD9-F5EDBB394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35F99C-44F3-44CC-9CB9-0CAD2ABB1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C75100-A61A-4249-BCC1-11C6E44AC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63862D-E01F-430B-B72E-A4322B45C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07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F69A79-549B-42DE-B38B-090E1A8D2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9EBD4B-5C7C-4E3C-A119-49A5E37DD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B14B82-9DAE-4872-AA0A-D2872CF58B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191A2-662B-41A4-95FE-C65B3BF0C951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48CDD0-844A-4BC9-880C-824FBC910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DC28CE-0FFC-4B8A-8A44-853E89584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4D1A1-3485-410F-9F70-7BE4F8B9F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29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89F2EC6-711E-4DBE-B18B-B1F28E71F6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4D8D9A04-C629-4E89-A1B7-43D95524C70D}"/>
              </a:ext>
            </a:extLst>
          </p:cNvPr>
          <p:cNvSpPr/>
          <p:nvPr/>
        </p:nvSpPr>
        <p:spPr>
          <a:xfrm>
            <a:off x="0" y="4038160"/>
            <a:ext cx="12192000" cy="2063029"/>
          </a:xfrm>
          <a:prstGeom prst="rect">
            <a:avLst/>
          </a:prstGeom>
          <a:solidFill>
            <a:srgbClr val="D8D7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034CE1-9C4C-4DE5-8022-BC4E2E524594}"/>
              </a:ext>
            </a:extLst>
          </p:cNvPr>
          <p:cNvSpPr txBox="1"/>
          <p:nvPr/>
        </p:nvSpPr>
        <p:spPr>
          <a:xfrm>
            <a:off x="3087756" y="1479981"/>
            <a:ext cx="673080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600" dirty="0">
                <a:solidFill>
                  <a:srgbClr val="161515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발화 패턴 추출</a:t>
            </a:r>
            <a:endParaRPr lang="en-US" sz="7600" dirty="0">
              <a:solidFill>
                <a:srgbClr val="161515"/>
              </a:solidFill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282B34-B5E4-4AB1-9136-D2B448C00149}"/>
              </a:ext>
            </a:extLst>
          </p:cNvPr>
          <p:cNvSpPr txBox="1"/>
          <p:nvPr/>
        </p:nvSpPr>
        <p:spPr>
          <a:xfrm>
            <a:off x="3574773" y="2728656"/>
            <a:ext cx="57191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희소행렬 처리를 통한 연산속도 증가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646076C-9A42-4424-9DAF-A2B276823211}"/>
              </a:ext>
            </a:extLst>
          </p:cNvPr>
          <p:cNvGrpSpPr/>
          <p:nvPr/>
        </p:nvGrpSpPr>
        <p:grpSpPr>
          <a:xfrm>
            <a:off x="4518669" y="679989"/>
            <a:ext cx="3154661" cy="553374"/>
            <a:chOff x="4518670" y="679989"/>
            <a:chExt cx="3154661" cy="55337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B340517A-77CD-4B09-B4A6-9A9F8D501429}"/>
                </a:ext>
              </a:extLst>
            </p:cNvPr>
            <p:cNvSpPr/>
            <p:nvPr/>
          </p:nvSpPr>
          <p:spPr>
            <a:xfrm>
              <a:off x="4518670" y="679989"/>
              <a:ext cx="3154661" cy="553374"/>
            </a:xfrm>
            <a:prstGeom prst="roundRect">
              <a:avLst/>
            </a:prstGeom>
            <a:solidFill>
              <a:srgbClr val="1615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DCD19A8-02A1-4B43-8F02-1B44B6117D85}"/>
                </a:ext>
              </a:extLst>
            </p:cNvPr>
            <p:cNvSpPr txBox="1"/>
            <p:nvPr/>
          </p:nvSpPr>
          <p:spPr>
            <a:xfrm>
              <a:off x="4661349" y="703955"/>
              <a:ext cx="2869301" cy="505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세종대 </a:t>
              </a:r>
              <a:r>
                <a:rPr lang="ko-KR" altLang="en-US" sz="2000" dirty="0" err="1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캡스톤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디자인 </a:t>
              </a:r>
              <a:r>
                <a:rPr lang="en-US" altLang="ko-KR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조 </a:t>
              </a:r>
              <a:endParaRPr lang="en-US" sz="200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pic>
        <p:nvPicPr>
          <p:cNvPr id="46" name="그림 45" descr="그리기이(가) 표시된 사진&#10;&#10;자동 생성된 설명">
            <a:extLst>
              <a:ext uri="{FF2B5EF4-FFF2-40B4-BE49-F238E27FC236}">
                <a16:creationId xmlns:a16="http://schemas.microsoft.com/office/drawing/2014/main" id="{ABC5DF27-CDAA-441B-B009-793F515F8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7600"/>
            <a:ext cx="12192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683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-7915" y="1339611"/>
            <a:ext cx="6357450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활용 및 시장성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조사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및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시장성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2610084" y="1481626"/>
            <a:ext cx="3485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01.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인공 지능 분야 동향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B40E17-28CD-4AC0-BAAF-C580179C1116}"/>
              </a:ext>
            </a:extLst>
          </p:cNvPr>
          <p:cNvSpPr txBox="1"/>
          <p:nvPr/>
        </p:nvSpPr>
        <p:spPr>
          <a:xfrm>
            <a:off x="6908800" y="2857499"/>
            <a:ext cx="6108700" cy="2451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인공지능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분야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특허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꾸준히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증가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추세 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250000"/>
              </a:lnSpc>
            </a:pP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인공지능을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활용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프로그램들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역시 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증가</a:t>
            </a:r>
            <a:endParaRPr 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250000"/>
              </a:lnSpc>
            </a:pP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데이터처리비용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메모리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등)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은 적게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처리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속도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 빠르게</a:t>
            </a:r>
            <a:endParaRPr 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250000"/>
              </a:lnSpc>
            </a:pP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경쟁력을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키우는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기법을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적용한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사례</a:t>
            </a:r>
            <a:r>
              <a:rPr 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프로그램</a:t>
            </a:r>
            <a:endParaRPr 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FAAB4FB3-B8C0-4053-92E1-7A136E4D0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30" y="2322231"/>
            <a:ext cx="5586960" cy="3197225"/>
          </a:xfrm>
          <a:prstGeom prst="rect">
            <a:avLst/>
          </a:prstGeom>
        </p:spPr>
      </p:pic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CB59E05-52BD-4069-8E63-51E4314B8CA3}"/>
              </a:ext>
            </a:extLst>
          </p:cNvPr>
          <p:cNvCxnSpPr>
            <a:cxnSpLocks/>
          </p:cNvCxnSpPr>
          <p:nvPr/>
        </p:nvCxnSpPr>
        <p:spPr>
          <a:xfrm>
            <a:off x="6908800" y="2857500"/>
            <a:ext cx="4292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D15F787-1A8D-4658-B1A5-760AC2902067}"/>
              </a:ext>
            </a:extLst>
          </p:cNvPr>
          <p:cNvSpPr txBox="1"/>
          <p:nvPr/>
        </p:nvSpPr>
        <p:spPr>
          <a:xfrm>
            <a:off x="1106014" y="5583533"/>
            <a:ext cx="51010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최근 </a:t>
            </a:r>
            <a:r>
              <a:rPr lang="en-US" altLang="ko-KR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년간 </a:t>
            </a:r>
            <a:r>
              <a:rPr lang="en-US" altLang="ko-KR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</a:t>
            </a:r>
            <a:r>
              <a:rPr lang="ko-KR" alt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 산업혁명 관련 기술 출원통계</a:t>
            </a:r>
            <a:r>
              <a:rPr lang="en-US" altLang="ko-KR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특허청 제공</a:t>
            </a:r>
            <a:r>
              <a:rPr lang="en-US" altLang="ko-KR" sz="1200" i="1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2020-09-17</a:t>
            </a:r>
            <a:endParaRPr lang="en-US" sz="1200" i="1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9875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1119532-71EC-43C3-9EF4-69D030478C42}"/>
              </a:ext>
            </a:extLst>
          </p:cNvPr>
          <p:cNvSpPr/>
          <p:nvPr/>
        </p:nvSpPr>
        <p:spPr>
          <a:xfrm>
            <a:off x="10199819" y="983508"/>
            <a:ext cx="1992181" cy="516645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A362446-5EAF-43F3-8526-423F0860ADC1}"/>
              </a:ext>
            </a:extLst>
          </p:cNvPr>
          <p:cNvSpPr/>
          <p:nvPr/>
        </p:nvSpPr>
        <p:spPr>
          <a:xfrm>
            <a:off x="8213069" y="1295406"/>
            <a:ext cx="1992181" cy="4879242"/>
          </a:xfrm>
          <a:prstGeom prst="rect">
            <a:avLst/>
          </a:prstGeom>
          <a:solidFill>
            <a:srgbClr val="E5E4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E98D3CF-EC30-4C04-9280-CD8304BA416C}"/>
              </a:ext>
            </a:extLst>
          </p:cNvPr>
          <p:cNvSpPr/>
          <p:nvPr/>
        </p:nvSpPr>
        <p:spPr>
          <a:xfrm>
            <a:off x="6241010" y="1843972"/>
            <a:ext cx="1992181" cy="430598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활용 및 시장성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57701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활용성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및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시장성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252F7-9AF9-449D-A8BE-7EE8A7B5EB0D}"/>
              </a:ext>
            </a:extLst>
          </p:cNvPr>
          <p:cNvSpPr txBox="1"/>
          <p:nvPr/>
        </p:nvSpPr>
        <p:spPr>
          <a:xfrm>
            <a:off x="970529" y="2483533"/>
            <a:ext cx="5125471" cy="1159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미국 선거철 다가옴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관심 있는 정치인들의 평소 언어 사용에 대해 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알아보고 판단할 수 있음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endParaRPr lang="en-US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982554" y="1804603"/>
            <a:ext cx="4397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어떻게 활용할지에 대해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2A3BE71-9351-404A-9017-BA0777217126}"/>
              </a:ext>
            </a:extLst>
          </p:cNvPr>
          <p:cNvCxnSpPr/>
          <p:nvPr/>
        </p:nvCxnSpPr>
        <p:spPr>
          <a:xfrm>
            <a:off x="1088571" y="2386971"/>
            <a:ext cx="439782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4F423A7-F3D8-4E96-83A6-67C7307BBDB1}"/>
              </a:ext>
            </a:extLst>
          </p:cNvPr>
          <p:cNvSpPr txBox="1"/>
          <p:nvPr/>
        </p:nvSpPr>
        <p:spPr>
          <a:xfrm>
            <a:off x="970529" y="3886839"/>
            <a:ext cx="5125471" cy="7898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관심있는 아이돌의 언어습관과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화법에 대해 알 수 있음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en-US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 descr="사람, 남자, 의류, 정장이(가) 표시된 사진&#10;&#10;자동 생성된 설명">
            <a:extLst>
              <a:ext uri="{FF2B5EF4-FFF2-40B4-BE49-F238E27FC236}">
                <a16:creationId xmlns:a16="http://schemas.microsoft.com/office/drawing/2014/main" id="{90E4FF32-288B-4B26-ADD7-1EAECB874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893" y="2104448"/>
            <a:ext cx="5055540" cy="2649103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4D0D679-4141-4BC6-8149-4E949767B6DE}"/>
              </a:ext>
            </a:extLst>
          </p:cNvPr>
          <p:cNvCxnSpPr/>
          <p:nvPr/>
        </p:nvCxnSpPr>
        <p:spPr>
          <a:xfrm>
            <a:off x="1088570" y="3810951"/>
            <a:ext cx="4397829" cy="0"/>
          </a:xfrm>
          <a:prstGeom prst="line">
            <a:avLst/>
          </a:prstGeom>
          <a:ln w="9525" cap="flat" cmpd="sng" algn="ctr">
            <a:solidFill>
              <a:srgbClr val="B7B7B7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0657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15047" y="2743211"/>
            <a:ext cx="12191997" cy="245508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향후 일정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일정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1046AFB-12BE-4332-83AC-F9E44548904C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A50736B-A913-4BEB-B66B-2C96F8285957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3FA42D01-172F-4665-B3E1-9DE1CA72077C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9DF1A4D-026A-4FBC-9AE6-3AC45506D5D0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1017938-25EE-4FC3-B184-E96A09F58015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D7FDB6-ADBC-403A-BCF5-E551EDBF0FCB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E672AC-0F3B-4B55-AFE2-2DD3322CFC98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일정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08E29FBF-CB58-403D-89A8-554750FAB035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BC0E617-B33E-4004-845C-E65E7EA41FCA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A1A7BAA-97E3-491A-8804-EA071344F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485" y="1274448"/>
            <a:ext cx="8298574" cy="462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29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0" y="1990185"/>
            <a:ext cx="12191999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향후 일정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팀원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역할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일정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252F7-9AF9-449D-A8BE-7EE8A7B5EB0D}"/>
              </a:ext>
            </a:extLst>
          </p:cNvPr>
          <p:cNvSpPr txBox="1"/>
          <p:nvPr/>
        </p:nvSpPr>
        <p:spPr>
          <a:xfrm>
            <a:off x="1081389" y="2823316"/>
            <a:ext cx="2281117" cy="1897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PM </a:t>
            </a: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및 문서 작성</a:t>
            </a: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데이터 </a:t>
            </a:r>
            <a:r>
              <a:rPr lang="ko-KR" altLang="en-US" sz="1600" kern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전처리</a:t>
            </a: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 </a:t>
            </a:r>
            <a:r>
              <a: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(SUB)</a:t>
            </a: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텍스트 분석 모델 설정</a:t>
            </a:r>
          </a:p>
          <a:p>
            <a:pPr algn="ctr">
              <a:lnSpc>
                <a:spcPct val="150000"/>
              </a:lnSpc>
            </a:pPr>
            <a:r>
              <a: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NZB </a:t>
            </a: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인덱싱 적용</a:t>
            </a: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통계 제출 및 시각화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1449332" y="2159077"/>
            <a:ext cx="16393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01.</a:t>
            </a:r>
            <a:r>
              <a:rPr lang="ko-KR" sz="2400" b="1" kern="0" dirty="0"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 수민</a:t>
            </a:r>
            <a:endParaRPr lang="en-US" sz="2400" b="1" kern="100" dirty="0"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anose="020B0604020202020204" pitchFamily="34" charset="0"/>
            </a:endParaRPr>
          </a:p>
          <a:p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C3247E-1A11-4E30-BEE0-DDF32B4596FC}"/>
              </a:ext>
            </a:extLst>
          </p:cNvPr>
          <p:cNvSpPr txBox="1"/>
          <p:nvPr/>
        </p:nvSpPr>
        <p:spPr>
          <a:xfrm>
            <a:off x="3426349" y="2823313"/>
            <a:ext cx="2689849" cy="15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회의록 작성</a:t>
            </a: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데이터 수집 및 </a:t>
            </a:r>
            <a:r>
              <a:rPr lang="ko-KR" altLang="en-US" sz="1600" kern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전처리</a:t>
            </a:r>
            <a:endParaRPr lang="en-US" altLang="ko-KR" sz="1600" kern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굴림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영상 텍스트 추출</a:t>
            </a:r>
            <a:r>
              <a: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(SUB)</a:t>
            </a:r>
          </a:p>
          <a:p>
            <a:pPr algn="ctr">
              <a:lnSpc>
                <a:spcPct val="150000"/>
              </a:lnSpc>
            </a:pPr>
            <a:r>
              <a: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NZB </a:t>
            </a: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인덱싱 적용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B3CF43-6F83-4641-8B68-AC7F21CB628F}"/>
              </a:ext>
            </a:extLst>
          </p:cNvPr>
          <p:cNvSpPr txBox="1"/>
          <p:nvPr/>
        </p:nvSpPr>
        <p:spPr>
          <a:xfrm>
            <a:off x="3901414" y="2159077"/>
            <a:ext cx="16393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02.</a:t>
            </a:r>
            <a:r>
              <a:rPr lang="ko-KR" sz="2400" b="1" kern="0" dirty="0"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 </a:t>
            </a:r>
            <a:r>
              <a:rPr lang="ko-KR" altLang="en-US" sz="2400" b="1" kern="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주희</a:t>
            </a:r>
            <a:endParaRPr lang="en-US" sz="2400" b="1" kern="100" dirty="0"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anose="020B0604020202020204" pitchFamily="34" charset="0"/>
            </a:endParaRPr>
          </a:p>
          <a:p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2DD14C-D7EF-4500-88E3-962D10C5D777}"/>
              </a:ext>
            </a:extLst>
          </p:cNvPr>
          <p:cNvSpPr txBox="1"/>
          <p:nvPr/>
        </p:nvSpPr>
        <p:spPr>
          <a:xfrm>
            <a:off x="8677510" y="2823316"/>
            <a:ext cx="2421633" cy="1897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PPT </a:t>
            </a: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제작 및 대본 구성</a:t>
            </a: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웹 설계 및 구축</a:t>
            </a: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데이터베이스 구축</a:t>
            </a:r>
          </a:p>
          <a:p>
            <a:pPr algn="ctr">
              <a:lnSpc>
                <a:spcPct val="150000"/>
              </a:lnSpc>
            </a:pPr>
            <a:r>
              <a: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UI </a:t>
            </a: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설계 및 구현</a:t>
            </a: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시각화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11053D-B1EB-4CFD-BB32-8746D7A40D18}"/>
              </a:ext>
            </a:extLst>
          </p:cNvPr>
          <p:cNvSpPr txBox="1"/>
          <p:nvPr/>
        </p:nvSpPr>
        <p:spPr>
          <a:xfrm>
            <a:off x="9006626" y="2159077"/>
            <a:ext cx="16393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04.</a:t>
            </a:r>
            <a:r>
              <a:rPr lang="ko-KR" sz="2400" b="1" kern="0" dirty="0"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 승주</a:t>
            </a:r>
            <a:endParaRPr lang="en-US" sz="2400" b="1" kern="100" dirty="0"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anose="020B0604020202020204" pitchFamily="34" charset="0"/>
            </a:endParaRPr>
          </a:p>
          <a:p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E2A6B5-50BF-45E6-895B-F1398A974B3B}"/>
              </a:ext>
            </a:extLst>
          </p:cNvPr>
          <p:cNvSpPr txBox="1"/>
          <p:nvPr/>
        </p:nvSpPr>
        <p:spPr>
          <a:xfrm>
            <a:off x="5695996" y="2823314"/>
            <a:ext cx="3133500" cy="1528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영상 텍스트 추출</a:t>
            </a:r>
          </a:p>
          <a:p>
            <a:pPr algn="ctr">
              <a:lnSpc>
                <a:spcPct val="150000"/>
              </a:lnSpc>
            </a:pPr>
            <a:r>
              <a: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NZB </a:t>
            </a: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인덱싱 적용</a:t>
            </a: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모델 테스트</a:t>
            </a: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통계 제출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88BC3-5792-49F3-A46A-A11AC73EACAF}"/>
              </a:ext>
            </a:extLst>
          </p:cNvPr>
          <p:cNvSpPr txBox="1"/>
          <p:nvPr/>
        </p:nvSpPr>
        <p:spPr>
          <a:xfrm>
            <a:off x="6497400" y="2159077"/>
            <a:ext cx="16393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03.</a:t>
            </a:r>
            <a:r>
              <a:rPr lang="ko-KR" sz="2400" b="1" kern="0" dirty="0"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 </a:t>
            </a:r>
            <a:r>
              <a:rPr lang="ko-KR" altLang="en-US" sz="2400" b="1" kern="0" dirty="0"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굴림" panose="020B0600000101010101" pitchFamily="50" charset="-127"/>
              </a:rPr>
              <a:t>아현</a:t>
            </a:r>
            <a:endParaRPr lang="en-US" sz="2400" b="1" kern="100" dirty="0"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Arial" panose="020B0604020202020204" pitchFamily="34" charset="0"/>
            </a:endParaRPr>
          </a:p>
          <a:p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1080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2957729" y="1665072"/>
            <a:ext cx="6596604" cy="10414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향후 일정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199" y="723324"/>
            <a:ext cx="2377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 &amp;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개인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목표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</a:t>
            </a:r>
            <a:r>
              <a:rPr 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600" b="1" dirty="0" err="1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일정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252F7-9AF9-449D-A8BE-7EE8A7B5EB0D}"/>
              </a:ext>
            </a:extLst>
          </p:cNvPr>
          <p:cNvSpPr txBox="1"/>
          <p:nvPr/>
        </p:nvSpPr>
        <p:spPr>
          <a:xfrm>
            <a:off x="1219199" y="3073094"/>
            <a:ext cx="5125471" cy="1066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노수민</a:t>
            </a:r>
            <a:endParaRPr lang="en-US" altLang="ko-KR" sz="14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문제없이 프로젝트 완성</a:t>
            </a:r>
            <a:endParaRPr lang="en-US" altLang="ko-KR" sz="14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NZB </a:t>
            </a:r>
            <a:r>
              <a:rPr lang="ko-KR" altLang="en-US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기법 이해 및 적용</a:t>
            </a:r>
            <a:endParaRPr lang="en-US" altLang="ko-KR" sz="14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220AE7C-7ED5-4499-BFB3-B18E7E913833}"/>
              </a:ext>
            </a:extLst>
          </p:cNvPr>
          <p:cNvSpPr txBox="1"/>
          <p:nvPr/>
        </p:nvSpPr>
        <p:spPr>
          <a:xfrm>
            <a:off x="3332733" y="1803608"/>
            <a:ext cx="5846595" cy="5654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NZB </a:t>
            </a:r>
            <a:r>
              <a:rPr lang="ko-KR" altLang="en-US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 기술 적용해 성능 좋은 웹 프로그램 만들기</a:t>
            </a:r>
            <a:endParaRPr lang="en-US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477B0B-FEC9-41C9-B81D-64EBA2A61C6C}"/>
              </a:ext>
            </a:extLst>
          </p:cNvPr>
          <p:cNvSpPr txBox="1"/>
          <p:nvPr/>
        </p:nvSpPr>
        <p:spPr>
          <a:xfrm>
            <a:off x="1219199" y="4448450"/>
            <a:ext cx="5125471" cy="743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이아현</a:t>
            </a:r>
            <a:endParaRPr lang="en-US" altLang="ko-KR" sz="16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NZB </a:t>
            </a:r>
            <a:r>
              <a:rPr lang="ko-KR" altLang="en-US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인덱싱 기법 이해와 응용</a:t>
            </a:r>
            <a:endParaRPr lang="en-US" sz="14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F7AB0B-FD73-4B73-AED7-47A4C6BBC397}"/>
              </a:ext>
            </a:extLst>
          </p:cNvPr>
          <p:cNvSpPr txBox="1"/>
          <p:nvPr/>
        </p:nvSpPr>
        <p:spPr>
          <a:xfrm>
            <a:off x="6096000" y="3073094"/>
            <a:ext cx="5125471" cy="748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홍주희</a:t>
            </a:r>
            <a:endParaRPr lang="en-US" altLang="ko-KR" sz="16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NZB</a:t>
            </a:r>
            <a:r>
              <a:rPr lang="ko-KR" altLang="en-US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기법을 적용한 딥러닝 프로젝트 </a:t>
            </a:r>
            <a:r>
              <a:rPr lang="ko-KR" altLang="en-US" sz="1400" dirty="0" err="1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완성도있게</a:t>
            </a:r>
            <a:r>
              <a:rPr lang="ko-KR" altLang="en-US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만들기</a:t>
            </a:r>
            <a:endParaRPr lang="en-US" sz="14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1CAD29-2859-41FE-B225-B4C9B775C914}"/>
              </a:ext>
            </a:extLst>
          </p:cNvPr>
          <p:cNvSpPr txBox="1"/>
          <p:nvPr/>
        </p:nvSpPr>
        <p:spPr>
          <a:xfrm>
            <a:off x="6096000" y="4448450"/>
            <a:ext cx="5125471" cy="1072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양승주</a:t>
            </a:r>
            <a:endParaRPr lang="en-US" altLang="ko-KR" sz="16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문제없이 웹 서비스 구현</a:t>
            </a:r>
            <a:endParaRPr lang="en-US" altLang="ko-KR" sz="14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 err="1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파이썬을</a:t>
            </a:r>
            <a:r>
              <a:rPr lang="ko-KR" altLang="en-US" sz="14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이용하여 데이터 시각화  </a:t>
            </a:r>
            <a:endParaRPr lang="en-US" sz="14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D0E152E-4F3A-426F-96E8-660BC36AA638}"/>
              </a:ext>
            </a:extLst>
          </p:cNvPr>
          <p:cNvCxnSpPr>
            <a:cxnSpLocks/>
          </p:cNvCxnSpPr>
          <p:nvPr/>
        </p:nvCxnSpPr>
        <p:spPr>
          <a:xfrm>
            <a:off x="2957729" y="1665072"/>
            <a:ext cx="6596604" cy="0"/>
          </a:xfrm>
          <a:prstGeom prst="line">
            <a:avLst/>
          </a:prstGeom>
          <a:ln w="22225">
            <a:solidFill>
              <a:srgbClr val="16151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511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704C51C-B020-4D15-BFC2-69852451FCBA}"/>
              </a:ext>
            </a:extLst>
          </p:cNvPr>
          <p:cNvSpPr txBox="1"/>
          <p:nvPr/>
        </p:nvSpPr>
        <p:spPr>
          <a:xfrm>
            <a:off x="7054742" y="1121752"/>
            <a:ext cx="1738530" cy="2849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1.문제인식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동기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목적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</a:p>
          <a:p>
            <a:pPr>
              <a:lnSpc>
                <a:spcPct val="200000"/>
              </a:lnSpc>
            </a:pPr>
            <a:endParaRPr 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endParaRPr 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4279EBD-4037-4CA2-BC26-4ADF983F3C94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C4140-184C-417B-BDC4-E20A338F4C6F}"/>
              </a:ext>
            </a:extLst>
          </p:cNvPr>
          <p:cNvSpPr txBox="1"/>
          <p:nvPr/>
        </p:nvSpPr>
        <p:spPr>
          <a:xfrm>
            <a:off x="332439" y="1230321"/>
            <a:ext cx="1388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목차</a:t>
            </a:r>
            <a:endParaRPr lang="en-US" sz="48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F5B225-8A9E-43D3-99D7-898021C6C221}"/>
              </a:ext>
            </a:extLst>
          </p:cNvPr>
          <p:cNvSpPr txBox="1"/>
          <p:nvPr/>
        </p:nvSpPr>
        <p:spPr>
          <a:xfrm>
            <a:off x="332439" y="475421"/>
            <a:ext cx="898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01.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B2F4225-D10A-45D5-8B89-C2901A3A2CEC}"/>
              </a:ext>
            </a:extLst>
          </p:cNvPr>
          <p:cNvCxnSpPr>
            <a:cxnSpLocks/>
          </p:cNvCxnSpPr>
          <p:nvPr/>
        </p:nvCxnSpPr>
        <p:spPr>
          <a:xfrm>
            <a:off x="438516" y="1133490"/>
            <a:ext cx="5750249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67529EC-3DD2-4E05-A80D-B2E2502A6AA6}"/>
              </a:ext>
            </a:extLst>
          </p:cNvPr>
          <p:cNvSpPr txBox="1"/>
          <p:nvPr/>
        </p:nvSpPr>
        <p:spPr>
          <a:xfrm>
            <a:off x="9024440" y="1121752"/>
            <a:ext cx="2329841" cy="1741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3.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활용</a:t>
            </a: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및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시장성</a:t>
            </a:r>
            <a:endParaRPr lang="en-US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조사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활용성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69B456B-40BF-4DBF-AF06-6058C9BF2500}"/>
              </a:ext>
            </a:extLst>
          </p:cNvPr>
          <p:cNvSpPr txBox="1"/>
          <p:nvPr/>
        </p:nvSpPr>
        <p:spPr>
          <a:xfrm>
            <a:off x="9024440" y="3440941"/>
            <a:ext cx="3349668" cy="2295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4.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향후</a:t>
            </a: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일정</a:t>
            </a:r>
            <a:endParaRPr lang="en-US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일정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팀원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역할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팀 &amp;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개인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목표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88A9827-D638-49D7-AA08-79D47501B22D}"/>
              </a:ext>
            </a:extLst>
          </p:cNvPr>
          <p:cNvSpPr txBox="1"/>
          <p:nvPr/>
        </p:nvSpPr>
        <p:spPr>
          <a:xfrm>
            <a:off x="7054742" y="3440941"/>
            <a:ext cx="1969698" cy="2849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문제</a:t>
            </a:r>
            <a:r>
              <a:rPr 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sz="2000" b="1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해결</a:t>
            </a:r>
            <a:endParaRPr lang="en-US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아이디어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시스템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구성도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기능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환경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5995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9DC73A7A-9F2A-431F-86FF-7BC0248C1399}"/>
              </a:ext>
            </a:extLst>
          </p:cNvPr>
          <p:cNvSpPr/>
          <p:nvPr/>
        </p:nvSpPr>
        <p:spPr>
          <a:xfrm>
            <a:off x="732186" y="1617346"/>
            <a:ext cx="11459814" cy="14028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A7E925F-1D5E-43A7-977B-CC341BB667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2507459"/>
            <a:ext cx="6471039" cy="364360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인식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161515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동기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D294A1F-051D-4223-95C6-14CC3F9EB5FE}"/>
              </a:ext>
            </a:extLst>
          </p:cNvPr>
          <p:cNvSpPr txBox="1"/>
          <p:nvPr/>
        </p:nvSpPr>
        <p:spPr>
          <a:xfrm>
            <a:off x="732186" y="1617346"/>
            <a:ext cx="7134159" cy="1322863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유명인마다 </a:t>
            </a:r>
            <a:r>
              <a:rPr lang="ko-KR" altLang="en-US" sz="28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언어습관</a:t>
            </a:r>
            <a:r>
              <a:rPr lang="en-US" altLang="ko-KR" sz="28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자주 사용하는 </a:t>
            </a:r>
            <a:r>
              <a:rPr lang="ko-KR" altLang="en-US" sz="28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단어</a:t>
            </a:r>
            <a:r>
              <a:rPr lang="ko-KR" altLang="en-US" sz="28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들이 존재</a:t>
            </a:r>
            <a:endParaRPr lang="en-US" sz="28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FB4A45-E359-4D57-A196-54C8CDB78352}"/>
              </a:ext>
            </a:extLst>
          </p:cNvPr>
          <p:cNvSpPr txBox="1"/>
          <p:nvPr/>
        </p:nvSpPr>
        <p:spPr>
          <a:xfrm>
            <a:off x="732186" y="3424747"/>
            <a:ext cx="7134159" cy="502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'great' - 'many' - 'good' - 'big' - ...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69061F-232D-4848-A0AC-D78A9B544995}"/>
              </a:ext>
            </a:extLst>
          </p:cNvPr>
          <p:cNvSpPr txBox="1"/>
          <p:nvPr/>
        </p:nvSpPr>
        <p:spPr>
          <a:xfrm>
            <a:off x="732186" y="4204668"/>
            <a:ext cx="9087675" cy="502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'kung flu' – ‘nasty’ – ‘terrible’ – ‘unattractive’ - ‘loser’ - ‘fat’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1728C74-30CC-49BA-A96A-7ACE42EE2632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6BF40384-AF16-4E47-8BAD-C2591425BC42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9D8FDFDF-5080-46E7-80AF-1C5222AF340D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E0B4E170-D75B-456A-B69F-632E73B5D07F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5186159-099D-4CEA-AC43-816572C4D5A3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AD85DA-73C0-47F6-86A7-830EAA53F2BD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및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327A872-38C9-47EB-9A3C-B92FA31CFDBE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206E811F-7B7E-4E7B-8104-2ADBD8B7BE84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88699006-9160-4755-B13C-47F1946DAC1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0411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B973692-DD1D-424B-9242-6F7DF68B5565}"/>
              </a:ext>
            </a:extLst>
          </p:cNvPr>
          <p:cNvSpPr/>
          <p:nvPr/>
        </p:nvSpPr>
        <p:spPr>
          <a:xfrm>
            <a:off x="1685913" y="3816707"/>
            <a:ext cx="3771087" cy="1856273"/>
          </a:xfrm>
          <a:prstGeom prst="rect">
            <a:avLst/>
          </a:prstGeom>
          <a:solidFill>
            <a:srgbClr val="16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1685913" y="1808218"/>
            <a:ext cx="3771087" cy="146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인식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161515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 목적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C9252F7-9AF9-449D-A8BE-7EE8A7B5EB0D}"/>
              </a:ext>
            </a:extLst>
          </p:cNvPr>
          <p:cNvSpPr txBox="1"/>
          <p:nvPr/>
        </p:nvSpPr>
        <p:spPr>
          <a:xfrm>
            <a:off x="1833612" y="3995952"/>
            <a:ext cx="3475688" cy="1497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정치인</a:t>
            </a:r>
            <a:r>
              <a:rPr lang="en-US" altLang="ko-KR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b="1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셀럽들의</a:t>
            </a: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언어습관을 파악해 순간적인 모습으로 남을 판단 짓는 일을 줄인다</a:t>
            </a:r>
            <a:endParaRPr lang="en-US" sz="1600" b="1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220AE7C-7ED5-4499-BFB3-B18E7E913833}"/>
              </a:ext>
            </a:extLst>
          </p:cNvPr>
          <p:cNvSpPr txBox="1"/>
          <p:nvPr/>
        </p:nvSpPr>
        <p:spPr>
          <a:xfrm>
            <a:off x="2043828" y="2038099"/>
            <a:ext cx="3055256" cy="1006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습관적으로 내뱉는 말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단어에서 평소 언어습관을 분석함</a:t>
            </a:r>
            <a:endParaRPr 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3266314" y="1264930"/>
            <a:ext cx="1083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01.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220E2DF2-E5B6-4576-BC5A-65A6AD74234D}"/>
              </a:ext>
            </a:extLst>
          </p:cNvPr>
          <p:cNvSpPr/>
          <p:nvPr/>
        </p:nvSpPr>
        <p:spPr>
          <a:xfrm>
            <a:off x="3338384" y="3343528"/>
            <a:ext cx="466144" cy="43321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61A9A84-8FD1-4B91-A960-6276952A91E7}"/>
              </a:ext>
            </a:extLst>
          </p:cNvPr>
          <p:cNvSpPr/>
          <p:nvPr/>
        </p:nvSpPr>
        <p:spPr>
          <a:xfrm>
            <a:off x="6647012" y="3816707"/>
            <a:ext cx="3771087" cy="1856273"/>
          </a:xfrm>
          <a:prstGeom prst="rect">
            <a:avLst/>
          </a:prstGeom>
          <a:solidFill>
            <a:srgbClr val="16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169A6F5-BEC0-4689-80AD-1884D586C7A0}"/>
              </a:ext>
            </a:extLst>
          </p:cNvPr>
          <p:cNvSpPr/>
          <p:nvPr/>
        </p:nvSpPr>
        <p:spPr>
          <a:xfrm>
            <a:off x="6647012" y="1808218"/>
            <a:ext cx="3771087" cy="146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8F2CD8-D175-4A3E-996F-D6B49295FD76}"/>
              </a:ext>
            </a:extLst>
          </p:cNvPr>
          <p:cNvSpPr txBox="1"/>
          <p:nvPr/>
        </p:nvSpPr>
        <p:spPr>
          <a:xfrm>
            <a:off x="6794711" y="4160423"/>
            <a:ext cx="3475688" cy="1005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분석 모델의 </a:t>
            </a:r>
            <a:r>
              <a:rPr lang="en-US" sz="1600" b="1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연산량</a:t>
            </a: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은</a:t>
            </a:r>
            <a:r>
              <a:rPr 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줄이고</a:t>
            </a:r>
            <a:r>
              <a:rPr 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</a:p>
          <a:p>
            <a:pPr algn="ctr">
              <a:lnSpc>
                <a:spcPct val="200000"/>
              </a:lnSpc>
            </a:pPr>
            <a:r>
              <a:rPr lang="en-US" sz="1600" b="1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정확도</a:t>
            </a: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</a:t>
            </a:r>
            <a:r>
              <a:rPr 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높</a:t>
            </a:r>
            <a:r>
              <a:rPr lang="ko-KR" altLang="en-US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인다</a:t>
            </a:r>
            <a:r>
              <a:rPr lang="en-US" altLang="ko-KR" sz="16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en-US" sz="1600" b="1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ECB6B4-2AAE-42FD-ACFF-535E3CAB0BA7}"/>
              </a:ext>
            </a:extLst>
          </p:cNvPr>
          <p:cNvSpPr txBox="1"/>
          <p:nvPr/>
        </p:nvSpPr>
        <p:spPr>
          <a:xfrm>
            <a:off x="6825969" y="2038099"/>
            <a:ext cx="3413172" cy="1005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기존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RNN,LSTM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이용해 모델링시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연산과정이 오래 걸림</a:t>
            </a:r>
            <a:endParaRPr 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47BB77-2CA4-4F08-A063-C06EDCE6AA06}"/>
              </a:ext>
            </a:extLst>
          </p:cNvPr>
          <p:cNvSpPr txBox="1"/>
          <p:nvPr/>
        </p:nvSpPr>
        <p:spPr>
          <a:xfrm>
            <a:off x="8223876" y="1264930"/>
            <a:ext cx="1083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02.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F0B445CC-B7E4-43A4-8E5D-4BE2AF7E0A42}"/>
              </a:ext>
            </a:extLst>
          </p:cNvPr>
          <p:cNvSpPr/>
          <p:nvPr/>
        </p:nvSpPr>
        <p:spPr>
          <a:xfrm>
            <a:off x="8299483" y="3343528"/>
            <a:ext cx="466144" cy="43321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4BC3F0FC-1364-41D4-BA5A-1385E55A5DB7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505A5FE6-8EBB-404D-8D67-1875B2385173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E607218A-013B-4CEC-B287-9C8DEB0B5CA7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8BA41A05-F863-493C-934E-22C890605495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11B3BD3-F311-4407-AFEE-F14A7B2BAC8F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A6A6A6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dirty="0">
              <a:solidFill>
                <a:srgbClr val="A6A6A6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8C1FEDF-7F64-4881-B6C5-4AD46FB612B0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및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9244B8F-572C-4FC4-A2CB-44ACAD400A7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8D4E6900-6DAC-4555-ABC8-6D3D1EE30AE5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3B24537-AC28-4AD9-952A-5F70FC19D60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1091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-7915" y="1339611"/>
            <a:ext cx="6357450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161515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아이디어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9252F7-9AF9-449D-A8BE-7EE8A7B5EB0D}"/>
              </a:ext>
            </a:extLst>
          </p:cNvPr>
          <p:cNvSpPr txBox="1"/>
          <p:nvPr/>
        </p:nvSpPr>
        <p:spPr>
          <a:xfrm>
            <a:off x="1008721" y="2713166"/>
            <a:ext cx="5125471" cy="461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i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언어 습관을 어떻게 판단할 수 있을까</a:t>
            </a:r>
            <a:r>
              <a:rPr lang="en-US" altLang="ko-KR" i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?</a:t>
            </a:r>
            <a:r>
              <a:rPr lang="ko-KR" altLang="en-US" i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i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2610084" y="1481626"/>
            <a:ext cx="3242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01. 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발화 유형 진단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9AA7E6B-E449-47A6-8F87-F5190FD07831}"/>
              </a:ext>
            </a:extLst>
          </p:cNvPr>
          <p:cNvGrpSpPr/>
          <p:nvPr/>
        </p:nvGrpSpPr>
        <p:grpSpPr>
          <a:xfrm>
            <a:off x="1082879" y="3531343"/>
            <a:ext cx="2797185" cy="536747"/>
            <a:chOff x="1010188" y="3571921"/>
            <a:chExt cx="2797185" cy="536747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03EDB44-FFC8-495C-BD9D-C4212C845A97}"/>
                </a:ext>
              </a:extLst>
            </p:cNvPr>
            <p:cNvSpPr/>
            <p:nvPr/>
          </p:nvSpPr>
          <p:spPr>
            <a:xfrm>
              <a:off x="1010188" y="3571921"/>
              <a:ext cx="2797185" cy="536747"/>
            </a:xfrm>
            <a:prstGeom prst="round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6647A47-E860-4D58-B0EA-E02CEB52E296}"/>
                </a:ext>
              </a:extLst>
            </p:cNvPr>
            <p:cNvSpPr txBox="1"/>
            <p:nvPr/>
          </p:nvSpPr>
          <p:spPr>
            <a:xfrm>
              <a:off x="1470767" y="3589435"/>
              <a:ext cx="1876025" cy="420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문장과 단어를 분석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202DD99-33F0-4AE5-85BE-5838B6286873}"/>
              </a:ext>
            </a:extLst>
          </p:cNvPr>
          <p:cNvGrpSpPr/>
          <p:nvPr/>
        </p:nvGrpSpPr>
        <p:grpSpPr>
          <a:xfrm>
            <a:off x="4539242" y="3531343"/>
            <a:ext cx="2797185" cy="536747"/>
            <a:chOff x="5174624" y="3531343"/>
            <a:chExt cx="2797185" cy="536747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AFF6967E-EF0D-4CFF-92DC-EA3CB13F0B1A}"/>
                </a:ext>
              </a:extLst>
            </p:cNvPr>
            <p:cNvSpPr/>
            <p:nvPr/>
          </p:nvSpPr>
          <p:spPr>
            <a:xfrm>
              <a:off x="5174624" y="3531343"/>
              <a:ext cx="2797185" cy="536747"/>
            </a:xfrm>
            <a:prstGeom prst="round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2B9EFA-1E83-4031-9475-8737415AFB91}"/>
                </a:ext>
              </a:extLst>
            </p:cNvPr>
            <p:cNvSpPr txBox="1"/>
            <p:nvPr/>
          </p:nvSpPr>
          <p:spPr>
            <a:xfrm>
              <a:off x="5311099" y="3550360"/>
              <a:ext cx="2524234" cy="420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긍정비율과 부정비율 계산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E7233D8-0584-41A5-8C0E-F386EE22C67D}"/>
              </a:ext>
            </a:extLst>
          </p:cNvPr>
          <p:cNvGrpSpPr/>
          <p:nvPr/>
        </p:nvGrpSpPr>
        <p:grpSpPr>
          <a:xfrm>
            <a:off x="7995604" y="3531343"/>
            <a:ext cx="2797185" cy="536747"/>
            <a:chOff x="9266369" y="3531343"/>
            <a:chExt cx="2797185" cy="536747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EC6FF555-0F65-40AD-B336-34FCF8772D84}"/>
                </a:ext>
              </a:extLst>
            </p:cNvPr>
            <p:cNvSpPr/>
            <p:nvPr/>
          </p:nvSpPr>
          <p:spPr>
            <a:xfrm>
              <a:off x="9266369" y="3531343"/>
              <a:ext cx="2797185" cy="536747"/>
            </a:xfrm>
            <a:prstGeom prst="round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355C70-49A2-4157-9056-F0C3EACA237B}"/>
                </a:ext>
              </a:extLst>
            </p:cNvPr>
            <p:cNvSpPr txBox="1"/>
            <p:nvPr/>
          </p:nvSpPr>
          <p:spPr>
            <a:xfrm>
              <a:off x="9440883" y="3548857"/>
              <a:ext cx="2448157" cy="420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5</a:t>
              </a: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가지 발화 유형으로 분류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3ADE9C73-018B-4133-820D-E2CDA9D926FB}"/>
              </a:ext>
            </a:extLst>
          </p:cNvPr>
          <p:cNvSpPr txBox="1"/>
          <p:nvPr/>
        </p:nvSpPr>
        <p:spPr>
          <a:xfrm>
            <a:off x="953842" y="4163441"/>
            <a:ext cx="3055256" cy="615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유튜브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트위터 등에서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인물이 말하고 작성한 내용들 수집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2531A19-099B-4726-AFEF-3474C88A358E}"/>
              </a:ext>
            </a:extLst>
          </p:cNvPr>
          <p:cNvSpPr txBox="1"/>
          <p:nvPr/>
        </p:nvSpPr>
        <p:spPr>
          <a:xfrm>
            <a:off x="953842" y="4933608"/>
            <a:ext cx="305525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긍정적 단어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부정적 단어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기타로 분류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80E261C-D5F4-4302-8559-346904D6F480}"/>
              </a:ext>
            </a:extLst>
          </p:cNvPr>
          <p:cNvSpPr txBox="1"/>
          <p:nvPr/>
        </p:nvSpPr>
        <p:spPr>
          <a:xfrm>
            <a:off x="4410206" y="4163441"/>
            <a:ext cx="3055256" cy="615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발화 내용 중 긍정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부정적 단어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문장 빈도를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4C07E4-F753-4A14-A101-E64E23BB5496}"/>
              </a:ext>
            </a:extLst>
          </p:cNvPr>
          <p:cNvSpPr txBox="1"/>
          <p:nvPr/>
        </p:nvSpPr>
        <p:spPr>
          <a:xfrm>
            <a:off x="4410206" y="4933608"/>
            <a:ext cx="3055256" cy="337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긍정적 비율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–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부정적 비율의 절대값 계산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CD57527-2BCC-42EF-A36B-69ADB01FCE70}"/>
              </a:ext>
            </a:extLst>
          </p:cNvPr>
          <p:cNvSpPr txBox="1"/>
          <p:nvPr/>
        </p:nvSpPr>
        <p:spPr>
          <a:xfrm>
            <a:off x="7826837" y="4163441"/>
            <a:ext cx="3055256" cy="615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초긍정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긍정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보통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부정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매우 부정 으로 분류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649887FA-5BE1-4B8F-BD77-65E645AEA5C3}"/>
              </a:ext>
            </a:extLst>
          </p:cNvPr>
          <p:cNvSpPr/>
          <p:nvPr/>
        </p:nvSpPr>
        <p:spPr>
          <a:xfrm>
            <a:off x="4108511" y="3621220"/>
            <a:ext cx="256217" cy="288645"/>
          </a:xfrm>
          <a:prstGeom prst="rightArrow">
            <a:avLst/>
          </a:prstGeom>
          <a:solidFill>
            <a:srgbClr val="16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화살표: 오른쪽 59">
            <a:extLst>
              <a:ext uri="{FF2B5EF4-FFF2-40B4-BE49-F238E27FC236}">
                <a16:creationId xmlns:a16="http://schemas.microsoft.com/office/drawing/2014/main" id="{3E641657-6B78-46FA-8413-BE8EAFA31704}"/>
              </a:ext>
            </a:extLst>
          </p:cNvPr>
          <p:cNvSpPr/>
          <p:nvPr/>
        </p:nvSpPr>
        <p:spPr>
          <a:xfrm>
            <a:off x="7564873" y="3621220"/>
            <a:ext cx="256217" cy="288645"/>
          </a:xfrm>
          <a:prstGeom prst="rightArrow">
            <a:avLst/>
          </a:prstGeom>
          <a:solidFill>
            <a:srgbClr val="16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79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693BCECA-0F9D-41DE-AD3E-90106C9E4666}"/>
              </a:ext>
            </a:extLst>
          </p:cNvPr>
          <p:cNvSpPr/>
          <p:nvPr/>
        </p:nvSpPr>
        <p:spPr>
          <a:xfrm>
            <a:off x="0" y="1799648"/>
            <a:ext cx="12199915" cy="36762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199" y="723324"/>
            <a:ext cx="2474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시스템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구성도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4D0E8D3-CDDA-4D18-9679-B561C89724FA}"/>
              </a:ext>
            </a:extLst>
          </p:cNvPr>
          <p:cNvSpPr/>
          <p:nvPr/>
        </p:nvSpPr>
        <p:spPr>
          <a:xfrm>
            <a:off x="658418" y="2310534"/>
            <a:ext cx="914400" cy="697476"/>
          </a:xfrm>
          <a:prstGeom prst="rect">
            <a:avLst/>
          </a:prstGeom>
          <a:noFill/>
          <a:ln>
            <a:solidFill>
              <a:srgbClr val="16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Actor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3609A7B-EC22-47FE-98C3-66B29B8A3510}"/>
              </a:ext>
            </a:extLst>
          </p:cNvPr>
          <p:cNvSpPr/>
          <p:nvPr/>
        </p:nvSpPr>
        <p:spPr>
          <a:xfrm>
            <a:off x="5635633" y="4293170"/>
            <a:ext cx="1830973" cy="1472409"/>
          </a:xfrm>
          <a:prstGeom prst="rect">
            <a:avLst/>
          </a:prstGeom>
          <a:noFill/>
          <a:ln>
            <a:solidFill>
              <a:srgbClr val="16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Database</a:t>
            </a:r>
          </a:p>
          <a:p>
            <a:pPr algn="ctr"/>
            <a:endParaRPr lang="en-US" dirty="0">
              <a:solidFill>
                <a:schemeClr val="tx1"/>
              </a:solidFill>
              <a:latin typeface="애터미 Medium" panose="020B0603000000000000" pitchFamily="50" charset="-127"/>
              <a:ea typeface="애터미 Medium" panose="020B0603000000000000" pitchFamily="50" charset="-127"/>
            </a:endParaRPr>
          </a:p>
          <a:p>
            <a:pPr algn="ctr"/>
            <a:endParaRPr lang="en-US" dirty="0">
              <a:solidFill>
                <a:schemeClr val="tx1"/>
              </a:solidFill>
              <a:latin typeface="애터미 Medium" panose="020B0603000000000000" pitchFamily="50" charset="-127"/>
              <a:ea typeface="애터미 Medium" panose="020B0603000000000000" pitchFamily="50" charset="-127"/>
            </a:endParaRPr>
          </a:p>
          <a:p>
            <a:pPr algn="ctr"/>
            <a:endParaRPr lang="en-US" dirty="0">
              <a:solidFill>
                <a:schemeClr val="tx1"/>
              </a:solidFill>
              <a:latin typeface="애터미 Medium" panose="020B0603000000000000" pitchFamily="50" charset="-127"/>
              <a:ea typeface="애터미 Medium" panose="020B0603000000000000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7C3DC9-D628-4AE9-989B-65190FB72D90}"/>
              </a:ext>
            </a:extLst>
          </p:cNvPr>
          <p:cNvSpPr/>
          <p:nvPr/>
        </p:nvSpPr>
        <p:spPr>
          <a:xfrm>
            <a:off x="2578899" y="2014110"/>
            <a:ext cx="1476696" cy="1290324"/>
          </a:xfrm>
          <a:prstGeom prst="rect">
            <a:avLst/>
          </a:prstGeom>
          <a:noFill/>
          <a:ln>
            <a:solidFill>
              <a:srgbClr val="16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WEB</a:t>
            </a:r>
          </a:p>
          <a:p>
            <a:pPr algn="ctr"/>
            <a:endParaRPr lang="en-US" dirty="0">
              <a:solidFill>
                <a:schemeClr val="tx1"/>
              </a:solidFill>
              <a:latin typeface="애터미 Bold" panose="020B0803000000000000" pitchFamily="50" charset="-127"/>
              <a:ea typeface="애터미 Bold" panose="020B0803000000000000" pitchFamily="50" charset="-127"/>
            </a:endParaRPr>
          </a:p>
          <a:p>
            <a:pPr algn="ctr"/>
            <a:endParaRPr lang="en-US" dirty="0">
              <a:solidFill>
                <a:schemeClr val="tx1"/>
              </a:solidFill>
              <a:latin typeface="애터미 Bold" panose="020B0803000000000000" pitchFamily="50" charset="-127"/>
              <a:ea typeface="애터미 Bold" panose="020B0803000000000000" pitchFamily="50" charset="-127"/>
            </a:endParaRPr>
          </a:p>
          <a:p>
            <a:pPr algn="ctr"/>
            <a:endParaRPr lang="en-US" dirty="0">
              <a:solidFill>
                <a:schemeClr val="tx1"/>
              </a:solidFill>
              <a:latin typeface="애터미 Bold" panose="020B0803000000000000" pitchFamily="50" charset="-127"/>
              <a:ea typeface="애터미 Bold" panose="020B0803000000000000" pitchFamily="50" charset="-127"/>
            </a:endParaRPr>
          </a:p>
        </p:txBody>
      </p:sp>
      <p:sp>
        <p:nvSpPr>
          <p:cNvPr id="16" name="구름 15">
            <a:extLst>
              <a:ext uri="{FF2B5EF4-FFF2-40B4-BE49-F238E27FC236}">
                <a16:creationId xmlns:a16="http://schemas.microsoft.com/office/drawing/2014/main" id="{24A8FF5A-EF5E-42DC-9D66-319B8743FFB9}"/>
              </a:ext>
            </a:extLst>
          </p:cNvPr>
          <p:cNvSpPr/>
          <p:nvPr/>
        </p:nvSpPr>
        <p:spPr>
          <a:xfrm>
            <a:off x="5332757" y="803240"/>
            <a:ext cx="2376144" cy="2024688"/>
          </a:xfrm>
          <a:prstGeom prst="cloud">
            <a:avLst/>
          </a:prstGeom>
          <a:solidFill>
            <a:srgbClr val="B7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161515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  Server</a:t>
            </a:r>
          </a:p>
          <a:p>
            <a:pPr algn="ctr"/>
            <a:endParaRPr lang="en-US" sz="2400" dirty="0">
              <a:solidFill>
                <a:srgbClr val="161515"/>
              </a:solidFill>
              <a:latin typeface="애터미 Medium" panose="020B0603000000000000" pitchFamily="50" charset="-127"/>
              <a:ea typeface="애터미 Medium" panose="020B0603000000000000" pitchFamily="50" charset="-127"/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6F6FEFF5-ED3F-4243-ACE1-E3F736795CA0}"/>
              </a:ext>
            </a:extLst>
          </p:cNvPr>
          <p:cNvSpPr/>
          <p:nvPr/>
        </p:nvSpPr>
        <p:spPr>
          <a:xfrm>
            <a:off x="9283539" y="1899770"/>
            <a:ext cx="1615911" cy="1123465"/>
          </a:xfrm>
          <a:prstGeom prst="roundRect">
            <a:avLst/>
          </a:prstGeom>
          <a:solidFill>
            <a:schemeClr val="bg1"/>
          </a:solidFill>
          <a:ln>
            <a:solidFill>
              <a:srgbClr val="16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515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Deep Learning </a:t>
            </a:r>
          </a:p>
          <a:p>
            <a:pPr algn="ctr"/>
            <a:r>
              <a:rPr lang="en-US" dirty="0">
                <a:solidFill>
                  <a:srgbClr val="161515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Model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AB33D82-9504-4F98-B5A4-318FB00D37A5}"/>
              </a:ext>
            </a:extLst>
          </p:cNvPr>
          <p:cNvSpPr/>
          <p:nvPr/>
        </p:nvSpPr>
        <p:spPr>
          <a:xfrm>
            <a:off x="8538817" y="3811498"/>
            <a:ext cx="1178308" cy="1178308"/>
          </a:xfrm>
          <a:prstGeom prst="ellipse">
            <a:avLst/>
          </a:prstGeom>
          <a:solidFill>
            <a:srgbClr val="D8D7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rgbClr val="161515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Twitter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4D7485A-5BEC-44C3-9928-F986E0BEFFE3}"/>
              </a:ext>
            </a:extLst>
          </p:cNvPr>
          <p:cNvSpPr/>
          <p:nvPr/>
        </p:nvSpPr>
        <p:spPr>
          <a:xfrm>
            <a:off x="10448416" y="3880019"/>
            <a:ext cx="1178308" cy="1178308"/>
          </a:xfrm>
          <a:prstGeom prst="ellipse">
            <a:avLst/>
          </a:prstGeom>
          <a:solidFill>
            <a:srgbClr val="D8D7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 err="1">
                <a:solidFill>
                  <a:srgbClr val="161515"/>
                </a:solidFill>
                <a:latin typeface="애터미 Medium" panose="020B0603000000000000" pitchFamily="50" charset="-127"/>
                <a:ea typeface="애터미 Medium" panose="020B0603000000000000" pitchFamily="50" charset="-127"/>
              </a:rPr>
              <a:t>Youtube</a:t>
            </a:r>
            <a:endParaRPr lang="en-US" sz="1300" dirty="0">
              <a:solidFill>
                <a:srgbClr val="161515"/>
              </a:solidFill>
              <a:latin typeface="애터미 Medium" panose="020B0603000000000000" pitchFamily="50" charset="-127"/>
              <a:ea typeface="애터미 Medium" panose="020B0603000000000000" pitchFamily="50" charset="-127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76D695F9-C55F-4B05-9088-9F6287C5605B}"/>
              </a:ext>
            </a:extLst>
          </p:cNvPr>
          <p:cNvCxnSpPr>
            <a:cxnSpLocks/>
          </p:cNvCxnSpPr>
          <p:nvPr/>
        </p:nvCxnSpPr>
        <p:spPr>
          <a:xfrm rot="-900000">
            <a:off x="4212718" y="2266265"/>
            <a:ext cx="102558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217030E-54A4-43C7-9094-54748D311109}"/>
              </a:ext>
            </a:extLst>
          </p:cNvPr>
          <p:cNvCxnSpPr>
            <a:cxnSpLocks/>
          </p:cNvCxnSpPr>
          <p:nvPr/>
        </p:nvCxnSpPr>
        <p:spPr>
          <a:xfrm rot="-900000" flipH="1">
            <a:off x="4212717" y="2508158"/>
            <a:ext cx="102558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04813C8D-79A7-49DE-ADEC-35B1B3A6E411}"/>
              </a:ext>
            </a:extLst>
          </p:cNvPr>
          <p:cNvCxnSpPr>
            <a:cxnSpLocks/>
          </p:cNvCxnSpPr>
          <p:nvPr/>
        </p:nvCxnSpPr>
        <p:spPr>
          <a:xfrm rot="900000">
            <a:off x="7902996" y="2115275"/>
            <a:ext cx="102558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089210C3-73A8-4444-AD6A-AC450F679747}"/>
              </a:ext>
            </a:extLst>
          </p:cNvPr>
          <p:cNvCxnSpPr>
            <a:cxnSpLocks/>
          </p:cNvCxnSpPr>
          <p:nvPr/>
        </p:nvCxnSpPr>
        <p:spPr>
          <a:xfrm rot="-600000" flipV="1">
            <a:off x="9330865" y="3180646"/>
            <a:ext cx="720448" cy="6509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53EAF896-5E74-472F-BAC4-1FF9C7646AD3}"/>
              </a:ext>
            </a:extLst>
          </p:cNvPr>
          <p:cNvCxnSpPr>
            <a:cxnSpLocks/>
          </p:cNvCxnSpPr>
          <p:nvPr/>
        </p:nvCxnSpPr>
        <p:spPr>
          <a:xfrm rot="900000" flipH="1">
            <a:off x="7901054" y="2331140"/>
            <a:ext cx="102558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95A22CAF-4F93-4621-B355-61897CA22011}"/>
              </a:ext>
            </a:extLst>
          </p:cNvPr>
          <p:cNvCxnSpPr>
            <a:cxnSpLocks/>
          </p:cNvCxnSpPr>
          <p:nvPr/>
        </p:nvCxnSpPr>
        <p:spPr>
          <a:xfrm rot="5400000" flipH="1">
            <a:off x="6185413" y="3441591"/>
            <a:ext cx="10375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4B4D0FDE-D496-469C-8807-1E791194C215}"/>
              </a:ext>
            </a:extLst>
          </p:cNvPr>
          <p:cNvCxnSpPr>
            <a:cxnSpLocks/>
          </p:cNvCxnSpPr>
          <p:nvPr/>
        </p:nvCxnSpPr>
        <p:spPr>
          <a:xfrm rot="5400000" flipV="1">
            <a:off x="5839693" y="3560549"/>
            <a:ext cx="10375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7" name="그림 56" descr="개체, 시계, 표지판이(가) 표시된 사진&#10;&#10;자동 생성된 설명">
            <a:extLst>
              <a:ext uri="{FF2B5EF4-FFF2-40B4-BE49-F238E27FC236}">
                <a16:creationId xmlns:a16="http://schemas.microsoft.com/office/drawing/2014/main" id="{0F03FA08-D896-4D84-BF39-AE3A643ED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728" y="1667941"/>
            <a:ext cx="816221" cy="816221"/>
          </a:xfrm>
          <a:prstGeom prst="rect">
            <a:avLst/>
          </a:prstGeom>
        </p:spPr>
      </p:pic>
      <p:pic>
        <p:nvPicPr>
          <p:cNvPr id="69" name="그림 68" descr="그리기, 창문, 옅은이(가) 표시된 사진&#10;&#10;자동 생성된 설명">
            <a:extLst>
              <a:ext uri="{FF2B5EF4-FFF2-40B4-BE49-F238E27FC236}">
                <a16:creationId xmlns:a16="http://schemas.microsoft.com/office/drawing/2014/main" id="{F5B0D7A9-9442-496C-BF1E-509A2BD46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384" y="2499243"/>
            <a:ext cx="1322390" cy="622453"/>
          </a:xfrm>
          <a:prstGeom prst="rect">
            <a:avLst/>
          </a:prstGeom>
        </p:spPr>
      </p:pic>
      <p:pic>
        <p:nvPicPr>
          <p:cNvPr id="71" name="그림 70">
            <a:extLst>
              <a:ext uri="{FF2B5EF4-FFF2-40B4-BE49-F238E27FC236}">
                <a16:creationId xmlns:a16="http://schemas.microsoft.com/office/drawing/2014/main" id="{4BDF98E4-35E1-4225-9E59-ED5BAB35CF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601" y="1666901"/>
            <a:ext cx="1046383" cy="409150"/>
          </a:xfrm>
          <a:prstGeom prst="rect">
            <a:avLst/>
          </a:prstGeom>
        </p:spPr>
      </p:pic>
      <p:pic>
        <p:nvPicPr>
          <p:cNvPr id="77" name="그림 76" descr="음식, 플레이트이(가) 표시된 사진&#10;&#10;자동 생성된 설명">
            <a:extLst>
              <a:ext uri="{FF2B5EF4-FFF2-40B4-BE49-F238E27FC236}">
                <a16:creationId xmlns:a16="http://schemas.microsoft.com/office/drawing/2014/main" id="{F7CFB6CE-4661-4B30-9756-5616A65C7D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908" y="4598837"/>
            <a:ext cx="1092421" cy="1092421"/>
          </a:xfrm>
          <a:prstGeom prst="rect">
            <a:avLst/>
          </a:prstGeom>
        </p:spPr>
      </p:pic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15675554-2931-4E1A-9D59-B10DA627FE06}"/>
              </a:ext>
            </a:extLst>
          </p:cNvPr>
          <p:cNvCxnSpPr>
            <a:cxnSpLocks/>
          </p:cNvCxnSpPr>
          <p:nvPr/>
        </p:nvCxnSpPr>
        <p:spPr>
          <a:xfrm rot="600000" flipH="1" flipV="1">
            <a:off x="10181532" y="3218923"/>
            <a:ext cx="720448" cy="6509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39A63C4E-3109-4BB3-A7F8-6E79AF48F7DA}"/>
              </a:ext>
            </a:extLst>
          </p:cNvPr>
          <p:cNvCxnSpPr>
            <a:stCxn id="5" idx="3"/>
            <a:endCxn id="15" idx="1"/>
          </p:cNvCxnSpPr>
          <p:nvPr/>
        </p:nvCxnSpPr>
        <p:spPr>
          <a:xfrm>
            <a:off x="1572818" y="2659272"/>
            <a:ext cx="10060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82E95B1F-D88D-4574-8E9D-698793C6C432}"/>
              </a:ext>
            </a:extLst>
          </p:cNvPr>
          <p:cNvSpPr txBox="1"/>
          <p:nvPr/>
        </p:nvSpPr>
        <p:spPr>
          <a:xfrm>
            <a:off x="1628016" y="2026900"/>
            <a:ext cx="1003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</a:t>
            </a:r>
          </a:p>
          <a:p>
            <a:r>
              <a:rPr lang="en-US" sz="1600" dirty="0"/>
              <a:t>Keyword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4F40568-3093-47B5-B4CD-38BB5D3F1056}"/>
              </a:ext>
            </a:extLst>
          </p:cNvPr>
          <p:cNvSpPr txBox="1"/>
          <p:nvPr/>
        </p:nvSpPr>
        <p:spPr>
          <a:xfrm rot="20630959">
            <a:off x="4191867" y="1857623"/>
            <a:ext cx="1003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request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53834397-9490-447F-8EB2-E0190D5D51E0}"/>
              </a:ext>
            </a:extLst>
          </p:cNvPr>
          <p:cNvSpPr txBox="1"/>
          <p:nvPr/>
        </p:nvSpPr>
        <p:spPr>
          <a:xfrm rot="20630959">
            <a:off x="4382838" y="2517674"/>
            <a:ext cx="1003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response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E725B185-A9B6-478A-A2E9-61FE25708307}"/>
              </a:ext>
            </a:extLst>
          </p:cNvPr>
          <p:cNvSpPr txBox="1"/>
          <p:nvPr/>
        </p:nvSpPr>
        <p:spPr>
          <a:xfrm rot="16200000">
            <a:off x="5698041" y="3003240"/>
            <a:ext cx="1003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request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337E1C60-5844-448C-8E33-22205338B054}"/>
              </a:ext>
            </a:extLst>
          </p:cNvPr>
          <p:cNvSpPr txBox="1"/>
          <p:nvPr/>
        </p:nvSpPr>
        <p:spPr>
          <a:xfrm rot="16200000">
            <a:off x="6373006" y="3582215"/>
            <a:ext cx="1003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response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37F2230-BB15-4ABF-8A99-45A7D61B8527}"/>
              </a:ext>
            </a:extLst>
          </p:cNvPr>
          <p:cNvSpPr txBox="1"/>
          <p:nvPr/>
        </p:nvSpPr>
        <p:spPr>
          <a:xfrm rot="969041" flipH="1">
            <a:off x="7881682" y="1752832"/>
            <a:ext cx="14360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Search engine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CFFE4A8-362F-40D8-A552-65FDD35FC1A2}"/>
              </a:ext>
            </a:extLst>
          </p:cNvPr>
          <p:cNvSpPr txBox="1"/>
          <p:nvPr/>
        </p:nvSpPr>
        <p:spPr>
          <a:xfrm rot="969041" flipH="1">
            <a:off x="8192109" y="2489995"/>
            <a:ext cx="14360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1226509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기능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64B6BA1-903E-45C8-8133-6401C48CC63E}"/>
              </a:ext>
            </a:extLst>
          </p:cNvPr>
          <p:cNvSpPr/>
          <p:nvPr/>
        </p:nvSpPr>
        <p:spPr>
          <a:xfrm>
            <a:off x="-7915" y="1339611"/>
            <a:ext cx="6357450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5EFBD6-DC92-45ED-BF67-A54C109DE0BA}"/>
              </a:ext>
            </a:extLst>
          </p:cNvPr>
          <p:cNvSpPr txBox="1"/>
          <p:nvPr/>
        </p:nvSpPr>
        <p:spPr>
          <a:xfrm>
            <a:off x="2610084" y="1481626"/>
            <a:ext cx="3485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01. 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문장</a:t>
            </a:r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단어 분석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98E51E-3EAD-45EA-A7A5-EC1725C39298}"/>
              </a:ext>
            </a:extLst>
          </p:cNvPr>
          <p:cNvSpPr txBox="1"/>
          <p:nvPr/>
        </p:nvSpPr>
        <p:spPr>
          <a:xfrm>
            <a:off x="7257125" y="3051554"/>
            <a:ext cx="5125471" cy="1897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Word2vec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연산 과정에서 </a:t>
            </a:r>
            <a:r>
              <a:rPr lang="en-US" altLang="ko-KR" sz="1600" dirty="0" err="1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nzb</a:t>
            </a: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방식을 적용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기존 모델보다 메모리 접근 횟수가 줄어들고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인덱스의 사이즈를 감소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DB9190E-CF44-4C13-A80B-5F617EEA0024}"/>
              </a:ext>
            </a:extLst>
          </p:cNvPr>
          <p:cNvCxnSpPr>
            <a:cxnSpLocks/>
          </p:cNvCxnSpPr>
          <p:nvPr/>
        </p:nvCxnSpPr>
        <p:spPr>
          <a:xfrm>
            <a:off x="7277100" y="2857500"/>
            <a:ext cx="4292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그림 15" descr="스크린샷이(가) 표시된 사진&#10;&#10;자동 생성된 설명">
            <a:extLst>
              <a:ext uri="{FF2B5EF4-FFF2-40B4-BE49-F238E27FC236}">
                <a16:creationId xmlns:a16="http://schemas.microsoft.com/office/drawing/2014/main" id="{210AA99D-4A3C-428B-8702-DA8350C55F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647357"/>
            <a:ext cx="4458715" cy="270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98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FA7BA1-F97B-437D-8D9D-B571B4062577}"/>
              </a:ext>
            </a:extLst>
          </p:cNvPr>
          <p:cNvSpPr/>
          <p:nvPr/>
        </p:nvSpPr>
        <p:spPr>
          <a:xfrm>
            <a:off x="-7915" y="2990823"/>
            <a:ext cx="12199915" cy="2649463"/>
          </a:xfrm>
          <a:prstGeom prst="rect">
            <a:avLst/>
          </a:prstGeom>
          <a:solidFill>
            <a:srgbClr val="D3D1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0BD7AD6-9824-43C9-8B0D-CD896B93666D}"/>
              </a:ext>
            </a:extLst>
          </p:cNvPr>
          <p:cNvSpPr/>
          <p:nvPr/>
        </p:nvSpPr>
        <p:spPr>
          <a:xfrm>
            <a:off x="-7915" y="1339611"/>
            <a:ext cx="6357450" cy="7572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기능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3F34F-A03D-4E91-855F-A05B9205A827}"/>
              </a:ext>
            </a:extLst>
          </p:cNvPr>
          <p:cNvSpPr txBox="1"/>
          <p:nvPr/>
        </p:nvSpPr>
        <p:spPr>
          <a:xfrm>
            <a:off x="2610084" y="1481626"/>
            <a:ext cx="3219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02.  </a:t>
            </a:r>
            <a:r>
              <a:rPr lang="ko-KR" altLang="en-US" sz="2400" b="1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웹 서비스</a:t>
            </a:r>
            <a:endParaRPr lang="en-US" sz="2400" b="1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271317-5877-4103-BDE6-F7724A7BC618}"/>
              </a:ext>
            </a:extLst>
          </p:cNvPr>
          <p:cNvSpPr txBox="1"/>
          <p:nvPr/>
        </p:nvSpPr>
        <p:spPr>
          <a:xfrm>
            <a:off x="7257125" y="2638460"/>
            <a:ext cx="5125471" cy="33444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161515"/>
                </a:solidFill>
                <a:latin typeface="애터미 Bold" panose="020B0803000000000000" pitchFamily="50" charset="-127"/>
                <a:ea typeface="애터미 Bold" panose="020B0803000000000000" pitchFamily="50" charset="-127"/>
              </a:rPr>
              <a:t>분석 결과</a:t>
            </a:r>
            <a:endParaRPr lang="en-US" altLang="ko-KR" sz="2000" dirty="0">
              <a:solidFill>
                <a:srgbClr val="161515"/>
              </a:solidFill>
              <a:latin typeface="애터미 Bold" panose="020B0803000000000000" pitchFamily="50" charset="-127"/>
              <a:ea typeface="애터미 Bold" panose="020B0803000000000000" pitchFamily="50" charset="-127"/>
            </a:endParaRPr>
          </a:p>
          <a:p>
            <a:pPr>
              <a:lnSpc>
                <a:spcPct val="2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발화 유형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부정적 단어 비율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긍정적 단어 비율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자주 사용하는 단어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언어습관</a:t>
            </a: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161515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D3F3E7-56C9-4BA3-A71E-BF8BAAC8D5DD}"/>
              </a:ext>
            </a:extLst>
          </p:cNvPr>
          <p:cNvSpPr txBox="1"/>
          <p:nvPr/>
        </p:nvSpPr>
        <p:spPr>
          <a:xfrm>
            <a:off x="2917371" y="3648891"/>
            <a:ext cx="1375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화면 디자인 예시</a:t>
            </a:r>
            <a:endParaRPr 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EE3D101-D0AC-4BEF-8C4C-59F3914D73DF}"/>
              </a:ext>
            </a:extLst>
          </p:cNvPr>
          <p:cNvCxnSpPr>
            <a:cxnSpLocks/>
          </p:cNvCxnSpPr>
          <p:nvPr/>
        </p:nvCxnSpPr>
        <p:spPr>
          <a:xfrm>
            <a:off x="7277100" y="2857500"/>
            <a:ext cx="4292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9EF34A16-37FE-4DD8-A0AF-40FC17216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55" y="2289069"/>
            <a:ext cx="5125471" cy="335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392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B96876C-A1F3-44A8-A6D5-BFBF9BB0F0DD}"/>
              </a:ext>
            </a:extLst>
          </p:cNvPr>
          <p:cNvSpPr/>
          <p:nvPr/>
        </p:nvSpPr>
        <p:spPr>
          <a:xfrm>
            <a:off x="0" y="0"/>
            <a:ext cx="437322" cy="954157"/>
          </a:xfrm>
          <a:prstGeom prst="rect">
            <a:avLst/>
          </a:prstGeom>
          <a:solidFill>
            <a:srgbClr val="1615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0D4D9-120E-4ACC-B320-2D39CC13BBD7}"/>
              </a:ext>
            </a:extLst>
          </p:cNvPr>
          <p:cNvSpPr txBox="1"/>
          <p:nvPr/>
        </p:nvSpPr>
        <p:spPr>
          <a:xfrm>
            <a:off x="672547" y="230856"/>
            <a:ext cx="5042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solidFill>
                  <a:srgbClr val="161515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sz="2600" dirty="0">
              <a:solidFill>
                <a:srgbClr val="161515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D25D2-D1C0-40A6-B6CF-E48136B1C4C6}"/>
              </a:ext>
            </a:extLst>
          </p:cNvPr>
          <p:cNvSpPr txBox="1"/>
          <p:nvPr/>
        </p:nvSpPr>
        <p:spPr>
          <a:xfrm>
            <a:off x="1219200" y="723324"/>
            <a:ext cx="180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환경</a:t>
            </a:r>
            <a:endParaRPr lang="en-US" sz="2400" dirty="0">
              <a:solidFill>
                <a:srgbClr val="161515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4462E9-7B7F-440B-8235-3E25AFAEB8CE}"/>
              </a:ext>
            </a:extLst>
          </p:cNvPr>
          <p:cNvCxnSpPr>
            <a:cxnSpLocks/>
          </p:cNvCxnSpPr>
          <p:nvPr/>
        </p:nvCxnSpPr>
        <p:spPr>
          <a:xfrm>
            <a:off x="732186" y="723299"/>
            <a:ext cx="17492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1A8134A-B58A-4AC0-A9A3-E232ED2FCC76}"/>
              </a:ext>
            </a:extLst>
          </p:cNvPr>
          <p:cNvCxnSpPr/>
          <p:nvPr/>
        </p:nvCxnSpPr>
        <p:spPr>
          <a:xfrm>
            <a:off x="0" y="6134676"/>
            <a:ext cx="12192000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F8647C5-869F-41ED-B375-306E5322EDF6}"/>
              </a:ext>
            </a:extLst>
          </p:cNvPr>
          <p:cNvCxnSpPr>
            <a:cxnSpLocks/>
          </p:cNvCxnSpPr>
          <p:nvPr/>
        </p:nvCxnSpPr>
        <p:spPr>
          <a:xfrm flipV="1">
            <a:off x="350299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313F51-A468-4279-889D-AEA1868515EA}"/>
              </a:ext>
            </a:extLst>
          </p:cNvPr>
          <p:cNvCxnSpPr>
            <a:cxnSpLocks/>
          </p:cNvCxnSpPr>
          <p:nvPr/>
        </p:nvCxnSpPr>
        <p:spPr>
          <a:xfrm flipV="1">
            <a:off x="6661426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6F1E622-F52F-4AD1-AF50-B27A05FD7467}"/>
              </a:ext>
            </a:extLst>
          </p:cNvPr>
          <p:cNvCxnSpPr>
            <a:cxnSpLocks/>
          </p:cNvCxnSpPr>
          <p:nvPr/>
        </p:nvCxnSpPr>
        <p:spPr>
          <a:xfrm flipV="1">
            <a:off x="9819861" y="6134676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5515FA8-7CF7-4406-9E0A-806F63529B21}"/>
              </a:ext>
            </a:extLst>
          </p:cNvPr>
          <p:cNvSpPr txBox="1"/>
          <p:nvPr/>
        </p:nvSpPr>
        <p:spPr>
          <a:xfrm>
            <a:off x="3571457" y="6214618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848484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해결</a:t>
            </a:r>
            <a:endParaRPr lang="en-US" sz="1600" b="1" dirty="0">
              <a:solidFill>
                <a:srgbClr val="848484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CBD377-0C8F-436D-A466-72A22DDABCA6}"/>
              </a:ext>
            </a:extLst>
          </p:cNvPr>
          <p:cNvSpPr txBox="1"/>
          <p:nvPr/>
        </p:nvSpPr>
        <p:spPr>
          <a:xfrm>
            <a:off x="6729893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 및 시장성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0B5A676-9CC6-4FD1-9A53-0F94E638A416}"/>
              </a:ext>
            </a:extLst>
          </p:cNvPr>
          <p:cNvSpPr txBox="1"/>
          <p:nvPr/>
        </p:nvSpPr>
        <p:spPr>
          <a:xfrm>
            <a:off x="9888327" y="6214618"/>
            <a:ext cx="1808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향후 일정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D77E338-B126-4574-A77B-43982CB73AC0}"/>
              </a:ext>
            </a:extLst>
          </p:cNvPr>
          <p:cNvCxnSpPr>
            <a:cxnSpLocks/>
          </p:cNvCxnSpPr>
          <p:nvPr/>
        </p:nvCxnSpPr>
        <p:spPr>
          <a:xfrm flipV="1">
            <a:off x="344556" y="6130622"/>
            <a:ext cx="0" cy="49033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68BA41-6BA9-45EC-A45C-A8DB3D203DA2}"/>
              </a:ext>
            </a:extLst>
          </p:cNvPr>
          <p:cNvSpPr txBox="1"/>
          <p:nvPr/>
        </p:nvSpPr>
        <p:spPr>
          <a:xfrm>
            <a:off x="413022" y="6210564"/>
            <a:ext cx="1808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 인식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0ED1EDC-BA60-40C4-B8E9-35BC81D6D2D6}"/>
              </a:ext>
            </a:extLst>
          </p:cNvPr>
          <p:cNvGrpSpPr/>
          <p:nvPr/>
        </p:nvGrpSpPr>
        <p:grpSpPr>
          <a:xfrm>
            <a:off x="4531693" y="4481909"/>
            <a:ext cx="3128614" cy="1180040"/>
            <a:chOff x="4405023" y="1678708"/>
            <a:chExt cx="3128614" cy="1180040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104331C3-5F69-445D-B61E-A34BB77CD1F2}"/>
                </a:ext>
              </a:extLst>
            </p:cNvPr>
            <p:cNvCxnSpPr>
              <a:cxnSpLocks/>
            </p:cNvCxnSpPr>
            <p:nvPr/>
          </p:nvCxnSpPr>
          <p:spPr>
            <a:xfrm>
              <a:off x="4405023" y="2199739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718C0A7-D5FB-447B-849A-4D08BEBFD03D}"/>
                </a:ext>
              </a:extLst>
            </p:cNvPr>
            <p:cNvSpPr txBox="1"/>
            <p:nvPr/>
          </p:nvSpPr>
          <p:spPr>
            <a:xfrm>
              <a:off x="4405023" y="2438184"/>
              <a:ext cx="2913462" cy="420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GIthub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2453A61-D1FA-4768-89FC-A1C42462CDFC}"/>
                </a:ext>
              </a:extLst>
            </p:cNvPr>
            <p:cNvSpPr txBox="1"/>
            <p:nvPr/>
          </p:nvSpPr>
          <p:spPr>
            <a:xfrm>
              <a:off x="4405023" y="1678708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03.</a:t>
              </a:r>
              <a:r>
                <a:rPr lang="ko-KR" altLang="en-US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sz="2400" dirty="0" err="1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협업툴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D2B8DC6-C9D6-4EAE-B2C6-5F27B53D5FD8}"/>
              </a:ext>
            </a:extLst>
          </p:cNvPr>
          <p:cNvGrpSpPr/>
          <p:nvPr/>
        </p:nvGrpSpPr>
        <p:grpSpPr>
          <a:xfrm>
            <a:off x="4531693" y="1407339"/>
            <a:ext cx="3128614" cy="1555718"/>
            <a:chOff x="670607" y="1672362"/>
            <a:chExt cx="3128614" cy="1555718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C9252F7-9AF9-449D-A8BE-7EE8A7B5EB0D}"/>
                </a:ext>
              </a:extLst>
            </p:cNvPr>
            <p:cNvSpPr txBox="1"/>
            <p:nvPr/>
          </p:nvSpPr>
          <p:spPr>
            <a:xfrm>
              <a:off x="670607" y="2438184"/>
              <a:ext cx="2913462" cy="789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유튜브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,</a:t>
              </a: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트위터 등 웹상에서 관련 자료 수집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781C9D00-3F92-4243-AC8E-91D410683592}"/>
                </a:ext>
              </a:extLst>
            </p:cNvPr>
            <p:cNvCxnSpPr>
              <a:cxnSpLocks/>
            </p:cNvCxnSpPr>
            <p:nvPr/>
          </p:nvCxnSpPr>
          <p:spPr>
            <a:xfrm>
              <a:off x="670607" y="2199739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5FCADF9-843F-4646-8FA7-1AEDF381CE69}"/>
                </a:ext>
              </a:extLst>
            </p:cNvPr>
            <p:cNvSpPr txBox="1"/>
            <p:nvPr/>
          </p:nvSpPr>
          <p:spPr>
            <a:xfrm>
              <a:off x="670607" y="1672362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01.</a:t>
              </a:r>
              <a:r>
                <a:rPr lang="ko-KR" altLang="en-US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데이터 셋 구축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CEC69E1-E1B6-40D8-9583-09DD8DCA0AF1}"/>
              </a:ext>
            </a:extLst>
          </p:cNvPr>
          <p:cNvGrpSpPr/>
          <p:nvPr/>
        </p:nvGrpSpPr>
        <p:grpSpPr>
          <a:xfrm>
            <a:off x="8206038" y="1405167"/>
            <a:ext cx="3128614" cy="2686698"/>
            <a:chOff x="6661426" y="1483539"/>
            <a:chExt cx="3128614" cy="268669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D93F34F-A03D-4E91-855F-A05B9205A827}"/>
                </a:ext>
              </a:extLst>
            </p:cNvPr>
            <p:cNvSpPr txBox="1"/>
            <p:nvPr/>
          </p:nvSpPr>
          <p:spPr>
            <a:xfrm>
              <a:off x="6661426" y="1483539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04.</a:t>
              </a:r>
              <a:r>
                <a:rPr lang="ko-KR" altLang="en-US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웹 서비스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ADF5EDA3-A7FE-44D0-B2CC-15B784B2DDC4}"/>
                </a:ext>
              </a:extLst>
            </p:cNvPr>
            <p:cNvCxnSpPr>
              <a:cxnSpLocks/>
            </p:cNvCxnSpPr>
            <p:nvPr/>
          </p:nvCxnSpPr>
          <p:spPr>
            <a:xfrm>
              <a:off x="6661426" y="2005696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85A40B5-BA37-4A16-9782-471C2827499C}"/>
                </a:ext>
              </a:extLst>
            </p:cNvPr>
            <p:cNvSpPr txBox="1"/>
            <p:nvPr/>
          </p:nvSpPr>
          <p:spPr>
            <a:xfrm>
              <a:off x="6661426" y="2272345"/>
              <a:ext cx="2913462" cy="1897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프론트엔드</a:t>
              </a: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| react.js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백엔드</a:t>
              </a: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서버 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| node.js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모델 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API </a:t>
              </a: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배포 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| flask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프로젝트 배포 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| AWS EC2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데이터베이스 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| </a:t>
              </a:r>
              <a:r>
                <a:rPr lang="en-US" altLang="ko-KR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mongoDB</a:t>
              </a:r>
              <a:endParaRPr lang="en-US" altLang="ko-KR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91BA2EAC-C456-40D4-AC2B-8D79A048FFBE}"/>
              </a:ext>
            </a:extLst>
          </p:cNvPr>
          <p:cNvGrpSpPr/>
          <p:nvPr/>
        </p:nvGrpSpPr>
        <p:grpSpPr>
          <a:xfrm>
            <a:off x="4531693" y="3122107"/>
            <a:ext cx="3128614" cy="1180040"/>
            <a:chOff x="667579" y="3767507"/>
            <a:chExt cx="3128614" cy="1180040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2142A0F-491C-4F83-9970-FEFD3FF7C820}"/>
                </a:ext>
              </a:extLst>
            </p:cNvPr>
            <p:cNvCxnSpPr>
              <a:cxnSpLocks/>
            </p:cNvCxnSpPr>
            <p:nvPr/>
          </p:nvCxnSpPr>
          <p:spPr>
            <a:xfrm>
              <a:off x="667579" y="4288538"/>
              <a:ext cx="31286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F55C5EF-0F4B-464C-AA82-AB962EC72D27}"/>
                </a:ext>
              </a:extLst>
            </p:cNvPr>
            <p:cNvSpPr txBox="1"/>
            <p:nvPr/>
          </p:nvSpPr>
          <p:spPr>
            <a:xfrm>
              <a:off x="667579" y="4526983"/>
              <a:ext cx="2913462" cy="4205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IDE</a:t>
              </a:r>
              <a:r>
                <a:rPr lang="ko-KR" altLang="en-US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| </a:t>
              </a:r>
              <a:r>
                <a:rPr lang="ko-KR" altLang="en-US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파이토치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(</a:t>
              </a:r>
              <a:r>
                <a:rPr lang="en-US" altLang="ko-KR" sz="1600" dirty="0" err="1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PyTorch</a:t>
              </a:r>
              <a:r>
                <a:rPr lang="en-US" altLang="ko-KR" sz="1600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)</a:t>
              </a:r>
              <a:endParaRPr lang="en-US" sz="1600" dirty="0">
                <a:solidFill>
                  <a:srgbClr val="16151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CA1B880-A8BB-4385-93AD-D3FE1E28FA50}"/>
                </a:ext>
              </a:extLst>
            </p:cNvPr>
            <p:cNvSpPr txBox="1"/>
            <p:nvPr/>
          </p:nvSpPr>
          <p:spPr>
            <a:xfrm>
              <a:off x="667579" y="3767507"/>
              <a:ext cx="3055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61515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02.</a:t>
              </a:r>
              <a:r>
                <a:rPr lang="ko-KR" altLang="en-US" sz="2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모델링</a:t>
              </a:r>
              <a:endPara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19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</TotalTime>
  <Words>695</Words>
  <Application>Microsoft Office PowerPoint</Application>
  <PresentationFormat>와이드스크린</PresentationFormat>
  <Paragraphs>208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나눔스퀘어OTF</vt:lpstr>
      <vt:lpstr>애터미 Medium</vt:lpstr>
      <vt:lpstr>애터미 Bold</vt:lpstr>
      <vt:lpstr>Calibri Light</vt:lpstr>
      <vt:lpstr>Calibri</vt:lpstr>
      <vt:lpstr>나눔스퀘어OTF ExtraBold</vt:lpstr>
      <vt:lpstr>나눔스퀘어OTF Bold</vt:lpstr>
      <vt:lpstr>Arial</vt:lpstr>
      <vt:lpstr>Tmon몬소리OTF Black</vt:lpstr>
      <vt:lpstr>에스코어 드림 4 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양승주</dc:creator>
  <cp:lastModifiedBy>양승주</cp:lastModifiedBy>
  <cp:revision>136</cp:revision>
  <dcterms:created xsi:type="dcterms:W3CDTF">2020-09-16T09:26:29Z</dcterms:created>
  <dcterms:modified xsi:type="dcterms:W3CDTF">2020-09-17T14:46:17Z</dcterms:modified>
</cp:coreProperties>
</file>

<file path=docProps/thumbnail.jpeg>
</file>